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0" r:id="rId1"/>
  </p:sldMasterIdLst>
  <p:sldIdLst>
    <p:sldId id="256" r:id="rId2"/>
    <p:sldId id="263" r:id="rId3"/>
    <p:sldId id="257" r:id="rId4"/>
    <p:sldId id="258" r:id="rId5"/>
    <p:sldId id="271" r:id="rId6"/>
    <p:sldId id="259" r:id="rId7"/>
    <p:sldId id="260" r:id="rId8"/>
    <p:sldId id="261" r:id="rId9"/>
    <p:sldId id="262" r:id="rId10"/>
    <p:sldId id="264" r:id="rId11"/>
    <p:sldId id="268" r:id="rId12"/>
    <p:sldId id="269" r:id="rId13"/>
    <p:sldId id="265" r:id="rId14"/>
    <p:sldId id="266" r:id="rId15"/>
    <p:sldId id="270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1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3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171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0641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04422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640198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6904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59736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16225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54920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98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25221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58703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3718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2175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6900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911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5103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010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ewbL4aSqgw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B8C42D-8208-4551-82D8-AE7C0B8099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Pardubický kraj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773951A-D411-46D5-9BC8-487BD50D8D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Emma Nop</a:t>
            </a:r>
          </a:p>
        </p:txBody>
      </p:sp>
    </p:spTree>
    <p:extLst>
      <p:ext uri="{BB962C8B-B14F-4D97-AF65-F5344CB8AC3E}">
        <p14:creationId xmlns:p14="http://schemas.microsoft.com/office/powerpoint/2010/main" xmlns="" val="2064254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FFCF8B-0AA1-427C-BF1D-EC4403887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kraj-zemědělství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4B2574-CD7A-4F15-9217-A8E361F93B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Pěstuje se zde především sladovnický ječmen a řepa. Z celkové rozlohy kraje zaujímá zemědělská půda 60,75 %, lesy 29 % a vodní plochy 1,25 %. Nejúrodnější oblast je Polabská nížina</a:t>
            </a:r>
          </a:p>
          <a:p>
            <a:r>
              <a:rPr lang="cs-CZ" dirty="0"/>
              <a:t>Hlavní produkt Pilsner Urquell. </a:t>
            </a:r>
          </a:p>
        </p:txBody>
      </p:sp>
      <p:pic>
        <p:nvPicPr>
          <p:cNvPr id="5" name="Obrázek 4" descr="Obsah obrázku láhev, stůl, interiér, víno&#10;&#10;Popis byl vytvořen automaticky">
            <a:extLst>
              <a:ext uri="{FF2B5EF4-FFF2-40B4-BE49-F238E27FC236}">
                <a16:creationId xmlns:a16="http://schemas.microsoft.com/office/drawing/2014/main" xmlns="" id="{E3CE07DB-B18D-423C-9F46-76887222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944" y="3298352"/>
            <a:ext cx="2543545" cy="284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05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1B1268C-A6CC-4209-B5FC-C4AECC2C9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kraj- doprava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C889703-1997-414D-ADFA-C8907953D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Krajem prochází český železniční hlavní tah z Prahy do České Třebové a zde se trať rozvíjí na Olomouc, Ostravu a dále na Slovensko – III. </a:t>
            </a:r>
          </a:p>
          <a:p>
            <a:r>
              <a:rPr lang="cs-CZ" dirty="0"/>
              <a:t>koridor do Brna, Vídně či Bratislavy a Budapešti – I. koridor. </a:t>
            </a:r>
          </a:p>
          <a:p>
            <a:r>
              <a:rPr lang="cs-CZ" dirty="0"/>
              <a:t>Z Pardubic vede též hlavní trať přes Hlinsko do Havlíčkova Brodu.</a:t>
            </a:r>
          </a:p>
          <a:p>
            <a:r>
              <a:rPr lang="cs-CZ" dirty="0"/>
              <a:t>V kraji je kolem 4500 km silnic, několik kilometrů dálnice D11 a také dálnice D35</a:t>
            </a:r>
          </a:p>
        </p:txBody>
      </p:sp>
    </p:spTree>
    <p:extLst>
      <p:ext uri="{BB962C8B-B14F-4D97-AF65-F5344CB8AC3E}">
        <p14:creationId xmlns:p14="http://schemas.microsoft.com/office/powerpoint/2010/main" xmlns="" val="1309729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B61E0A-5C9B-4302-BB25-EA2E7894C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kraj- cestovní ruch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093C5A-194B-46F4-A879-F5C6E294F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Postupně se v kraji rozvíjí i cestovní ruch. Na podporu jeho rozvoje kraj založil Destinační společnost Východní Čechy. </a:t>
            </a:r>
          </a:p>
        </p:txBody>
      </p:sp>
    </p:spTree>
    <p:extLst>
      <p:ext uri="{BB962C8B-B14F-4D97-AF65-F5344CB8AC3E}">
        <p14:creationId xmlns:p14="http://schemas.microsoft.com/office/powerpoint/2010/main" xmlns="" val="57970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3A1F3B-DCB4-4776-85A0-EA8CE8A29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kraj- památky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AC26DAC-7531-45E2-B1BA-D81E0EB5A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Zámek Litomyšl</a:t>
            </a:r>
          </a:p>
          <a:p>
            <a:r>
              <a:rPr lang="cs-CZ" dirty="0"/>
              <a:t> Hrad Svojanov</a:t>
            </a:r>
          </a:p>
          <a:p>
            <a:r>
              <a:rPr lang="cs-CZ" dirty="0"/>
              <a:t>Zámek Pardubice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Obsah obrázku tráva, exteriér, obloha, budova&#10;&#10;Popis se vygeneroval automaticky.">
            <a:extLst>
              <a:ext uri="{FF2B5EF4-FFF2-40B4-BE49-F238E27FC236}">
                <a16:creationId xmlns:a16="http://schemas.microsoft.com/office/drawing/2014/main" xmlns="" id="{3A8956E0-A47C-4CED-8C20-9761A7FF64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27" y="2556932"/>
            <a:ext cx="4074799" cy="3054894"/>
          </a:xfrm>
          <a:prstGeom prst="rect">
            <a:avLst/>
          </a:prstGeom>
        </p:spPr>
      </p:pic>
      <p:pic>
        <p:nvPicPr>
          <p:cNvPr id="7" name="Obrázek 6" descr="Obsah obrázku strom, tráva, vlak, hora&#10;&#10;Popis se vygeneroval automaticky.">
            <a:extLst>
              <a:ext uri="{FF2B5EF4-FFF2-40B4-BE49-F238E27FC236}">
                <a16:creationId xmlns:a16="http://schemas.microsoft.com/office/drawing/2014/main" xmlns="" id="{ED448BFA-D67C-486A-B45D-8C55BC1061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512" y="3008434"/>
            <a:ext cx="4299052" cy="2867434"/>
          </a:xfrm>
          <a:prstGeom prst="rect">
            <a:avLst/>
          </a:prstGeom>
        </p:spPr>
      </p:pic>
      <p:pic>
        <p:nvPicPr>
          <p:cNvPr id="9" name="Obrázek 8" descr="Obsah obrázku obloha, exteriér, budova, věž&#10;&#10;Popis se vygeneroval automaticky.">
            <a:extLst>
              <a:ext uri="{FF2B5EF4-FFF2-40B4-BE49-F238E27FC236}">
                <a16:creationId xmlns:a16="http://schemas.microsoft.com/office/drawing/2014/main" xmlns="" id="{CB892A6D-9773-42F5-9EEB-F4B200E06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1474" y="3831058"/>
            <a:ext cx="4114800" cy="24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98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45AA22A-4784-468A-92BB-AEBCBE80F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kraj- zajímavosti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83C13F-2553-444A-A3F0-02E18B2FE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Pardubický perník</a:t>
            </a:r>
          </a:p>
          <a:p>
            <a:r>
              <a:rPr lang="cs-CZ" dirty="0"/>
              <a:t>Velká pardubická</a:t>
            </a:r>
          </a:p>
          <a:p>
            <a:r>
              <a:rPr lang="cs-CZ" dirty="0"/>
              <a:t>Pardubická krajka</a:t>
            </a:r>
          </a:p>
        </p:txBody>
      </p:sp>
      <p:pic>
        <p:nvPicPr>
          <p:cNvPr id="5" name="Obrázek 4" descr="Obsah obrázku dort, interiér, narozeniny, stůl&#10;&#10;Popis se vygeneroval automaticky.">
            <a:extLst>
              <a:ext uri="{FF2B5EF4-FFF2-40B4-BE49-F238E27FC236}">
                <a16:creationId xmlns:a16="http://schemas.microsoft.com/office/drawing/2014/main" xmlns="" id="{E7892D37-7000-48B4-B27A-47F10790B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654" y="1875814"/>
            <a:ext cx="2438400" cy="3270504"/>
          </a:xfrm>
          <a:prstGeom prst="rect">
            <a:avLst/>
          </a:prstGeom>
        </p:spPr>
      </p:pic>
      <p:pic>
        <p:nvPicPr>
          <p:cNvPr id="7" name="Obrázek 6" descr="Obsah obrázku tráva, exteriér, strom, kůň&#10;&#10;Popis se vygeneroval automaticky.">
            <a:extLst>
              <a:ext uri="{FF2B5EF4-FFF2-40B4-BE49-F238E27FC236}">
                <a16:creationId xmlns:a16="http://schemas.microsoft.com/office/drawing/2014/main" xmlns="" id="{0C2795F6-F5C7-46BA-89B3-B3DB4F533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1336" y="2556932"/>
            <a:ext cx="5528022" cy="2772785"/>
          </a:xfrm>
          <a:prstGeom prst="rect">
            <a:avLst/>
          </a:prstGeom>
        </p:spPr>
      </p:pic>
      <p:pic>
        <p:nvPicPr>
          <p:cNvPr id="9" name="Obrázek 8" descr="Obsah obrázku zvíře, velká kočka, patro, interiér&#10;&#10;Popis se vygeneroval automaticky.">
            <a:extLst>
              <a:ext uri="{FF2B5EF4-FFF2-40B4-BE49-F238E27FC236}">
                <a16:creationId xmlns:a16="http://schemas.microsoft.com/office/drawing/2014/main" xmlns="" id="{0C67C76F-8657-41C8-8B1F-FDA1CBB12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709" y="3497655"/>
            <a:ext cx="4468206" cy="26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8981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12F94B-1FFB-4831-A830-92A73E511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50B22B8-102C-4238-BA97-A22D58C12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Milujeme Pardubice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150764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B59CCF0-50AE-45E1-A9EE-A7351254C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5A47834-838D-4FB2-9E1D-FA6444C54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8800" i="1"/>
              <a:t>Děkuji </a:t>
            </a:r>
            <a:r>
              <a:rPr lang="cs-CZ" sz="8800" i="1" dirty="0"/>
              <a:t>za pozornost</a:t>
            </a:r>
          </a:p>
        </p:txBody>
      </p:sp>
    </p:spTree>
    <p:extLst>
      <p:ext uri="{BB962C8B-B14F-4D97-AF65-F5344CB8AC3E}">
        <p14:creationId xmlns:p14="http://schemas.microsoft.com/office/powerpoint/2010/main" xmlns="" val="1011184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E29FFD-EF98-4A63-B7A6-DD4EE8B9C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Pardubický kraj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5112A5C-900D-4F09-8295-048EBDC64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Hlavní město: Pardubice</a:t>
            </a:r>
          </a:p>
          <a:p>
            <a:r>
              <a:rPr lang="cs-CZ" dirty="0"/>
              <a:t>Počet okresů: 4</a:t>
            </a:r>
          </a:p>
          <a:p>
            <a:r>
              <a:rPr lang="cs-CZ" dirty="0"/>
              <a:t>Hejtman: Martin Netolický (ČSSD)</a:t>
            </a:r>
          </a:p>
          <a:p>
            <a:r>
              <a:rPr lang="cs-CZ" dirty="0"/>
              <a:t>Nejvyšší bod: Králický Sněžník(1424 metrů)</a:t>
            </a:r>
          </a:p>
          <a:p>
            <a:r>
              <a:rPr lang="cs-CZ" dirty="0"/>
              <a:t>Rozloha: 4 519 km</a:t>
            </a:r>
            <a:r>
              <a:rPr lang="cs-CZ" baseline="30000" dirty="0"/>
              <a:t>2</a:t>
            </a:r>
          </a:p>
          <a:p>
            <a:r>
              <a:rPr lang="cs-CZ" dirty="0"/>
              <a:t>počet obyvatel: 521 199</a:t>
            </a:r>
          </a:p>
          <a:p>
            <a:r>
              <a:rPr lang="cs-CZ" dirty="0"/>
              <a:t>Počet obyvatel na km²: 114 obyv./km²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425624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1A2BAE-4370-4E99-B26B-4A0A87425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Pardubický kraj- úvod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6810679C-05C0-4CFE-8D84-DCBB3FA7D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Pardubický kraj</a:t>
            </a:r>
            <a:r>
              <a:rPr lang="cs-CZ" dirty="0"/>
              <a:t> je samosprávný celek. Na východě sousedí s Olomouckým krajem. Území kraje spadá z převážné části do východních Čech, okolím Svitav a Moravské Třebové však zasahuje i na historické území Moravy. </a:t>
            </a:r>
          </a:p>
        </p:txBody>
      </p:sp>
    </p:spTree>
    <p:extLst>
      <p:ext uri="{BB962C8B-B14F-4D97-AF65-F5344CB8AC3E}">
        <p14:creationId xmlns:p14="http://schemas.microsoft.com/office/powerpoint/2010/main" xmlns="" val="92413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8929945-16DC-45D4-B1C9-3BC223044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Vlajka, Poloha</a:t>
            </a:r>
          </a:p>
        </p:txBody>
      </p:sp>
      <p:pic>
        <p:nvPicPr>
          <p:cNvPr id="5" name="Zástupný obsah 4" descr="Obsah obrázku text, královna&#10;&#10;Popis se vygeneroval automaticky.">
            <a:extLst>
              <a:ext uri="{FF2B5EF4-FFF2-40B4-BE49-F238E27FC236}">
                <a16:creationId xmlns:a16="http://schemas.microsoft.com/office/drawing/2014/main" xmlns="" id="{50F8BA01-9B85-419F-95F3-4064CA5536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606" y="2259753"/>
            <a:ext cx="4073804" cy="2717196"/>
          </a:xfrm>
        </p:spPr>
      </p:pic>
      <p:pic>
        <p:nvPicPr>
          <p:cNvPr id="7" name="Obrázek 6" descr="Obsah obrázku text, mapa&#10;&#10;Popis se vygeneroval automaticky.">
            <a:extLst>
              <a:ext uri="{FF2B5EF4-FFF2-40B4-BE49-F238E27FC236}">
                <a16:creationId xmlns:a16="http://schemas.microsoft.com/office/drawing/2014/main" xmlns="" id="{F76B1176-5271-4C8E-A321-07F8A25A5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16" y="2259753"/>
            <a:ext cx="5934409" cy="341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40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4" descr="Obsah obrázku text, královna&#10;&#10;Popis se vygeneroval automaticky.">
            <a:extLst>
              <a:ext uri="{FF2B5EF4-FFF2-40B4-BE49-F238E27FC236}">
                <a16:creationId xmlns:a16="http://schemas.microsoft.com/office/drawing/2014/main" xmlns="" id="{AEF5AD27-748F-432B-9129-502636EEE0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802" b="1392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0C3A0A-9539-44C2-BCCB-B22803C5A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Popis vlajky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2749A05-0FD3-4223-A986-D83CB4263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2000">
                <a:solidFill>
                  <a:srgbClr val="FFFFFF"/>
                </a:solidFill>
              </a:rPr>
              <a:t>První dvě pole znaku a vlajky zaujímají historické znaky Čech a Moravy, na jejichž historických územích se kraj rozkládá. </a:t>
            </a:r>
          </a:p>
          <a:p>
            <a:pPr>
              <a:lnSpc>
                <a:spcPct val="90000"/>
              </a:lnSpc>
            </a:pPr>
            <a:r>
              <a:rPr lang="cs-CZ" sz="2000">
                <a:solidFill>
                  <a:srgbClr val="FFFFFF"/>
                </a:solidFill>
              </a:rPr>
              <a:t>Třetí pole symbolizuje celý kraj. Kvádrová zeď se čtyřmi stínkami (zuby cimbuří) symbolizují různorodost území a čtyři regiony (Polabí, Podorlicko, Vrchovina a Železné hory). </a:t>
            </a:r>
          </a:p>
          <a:p>
            <a:pPr>
              <a:lnSpc>
                <a:spcPct val="90000"/>
              </a:lnSpc>
            </a:pPr>
            <a:r>
              <a:rPr lang="cs-CZ" sz="2000">
                <a:solidFill>
                  <a:srgbClr val="FFFFFF"/>
                </a:solidFill>
              </a:rPr>
              <a:t>Otevřená stříbrná brána se zlatým glóbem představuje vstřícnost kraje vůči vnějšímu světu. Černá lyra připomíná mistry hudby, kteří v Pardubickém kraji žili. Modrá barva v poli štítu značí množství řek, jezer a vodních ploch, které jsou v kraji. Stříbrná barva hradební zdi symbolizuje pás hor, který obepíná kraj širokým obloukem. </a:t>
            </a:r>
          </a:p>
          <a:p>
            <a:pPr>
              <a:lnSpc>
                <a:spcPct val="90000"/>
              </a:lnSpc>
            </a:pPr>
            <a:r>
              <a:rPr lang="cs-CZ" sz="2000">
                <a:solidFill>
                  <a:srgbClr val="FFFFFF"/>
                </a:solidFill>
              </a:rPr>
              <a:t>Čtvrté pole tvoří znak města Pardubic, ve kterém je sídlo kraje</a:t>
            </a:r>
          </a:p>
        </p:txBody>
      </p:sp>
    </p:spTree>
    <p:extLst>
      <p:ext uri="{BB962C8B-B14F-4D97-AF65-F5344CB8AC3E}">
        <p14:creationId xmlns:p14="http://schemas.microsoft.com/office/powerpoint/2010/main" xmlns="" val="4034889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0626C8-9E31-4623-898A-25211D8C9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Pardubický kraj- povrch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2B7F3B7-F4CA-491D-9CFF-04B60A4A9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733" y="2556932"/>
            <a:ext cx="9601196" cy="3318936"/>
          </a:xfrm>
        </p:spPr>
        <p:txBody>
          <a:bodyPr>
            <a:normAutofit/>
          </a:bodyPr>
          <a:lstStyle/>
          <a:p>
            <a:r>
              <a:rPr lang="cs-CZ" dirty="0"/>
              <a:t>Většinu území kraje tvoří pahorkatiny a vrchoviny které přecházejí do nížin kolem Labe. Na hranici s Polskem se tyčí třetí nejvyšší pohoří v Česku, Králický Sněžník. Na něj k severozápadu navazují nižší Orlické hory. Na jihu začíná Železnými horami a Žďárskými vrchy Českomoravská vrchovina.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4792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FE77B5-229C-485C-83FE-6BE00E7F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2085751" cy="1612212"/>
          </a:xfrm>
        </p:spPr>
        <p:txBody>
          <a:bodyPr/>
          <a:lstStyle/>
          <a:p>
            <a:r>
              <a:rPr lang="cs-CZ" dirty="0"/>
              <a:t>Králický</a:t>
            </a:r>
            <a:br>
              <a:rPr lang="cs-CZ" dirty="0"/>
            </a:br>
            <a:r>
              <a:rPr lang="cs-CZ" dirty="0"/>
              <a:t>Sněžník </a:t>
            </a:r>
          </a:p>
        </p:txBody>
      </p:sp>
      <p:pic>
        <p:nvPicPr>
          <p:cNvPr id="7" name="Zástupný obsah 6" descr="Obsah obrázku hora, obloha, exteriér, tráva&#10;&#10;Popis se vygeneroval automaticky.">
            <a:extLst>
              <a:ext uri="{FF2B5EF4-FFF2-40B4-BE49-F238E27FC236}">
                <a16:creationId xmlns:a16="http://schemas.microsoft.com/office/drawing/2014/main" xmlns="" id="{5096AA7D-C2D2-4217-9F26-E2F83462C0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72041" y="609692"/>
            <a:ext cx="3908917" cy="5638615"/>
          </a:xfrm>
        </p:spPr>
      </p:pic>
    </p:spTree>
    <p:extLst>
      <p:ext uri="{BB962C8B-B14F-4D97-AF65-F5344CB8AC3E}">
        <p14:creationId xmlns:p14="http://schemas.microsoft.com/office/powerpoint/2010/main" xmlns="" val="8035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FDA35DB-6ABD-4E6A-8DBC-C7446EFA4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4100"/>
              <a:t>Pardubický kraj- vodstvo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F352C8BD-9686-4FC2-8D03-6231D267C4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Větší část území kraje odvodňuje Labe, nejdelší řekou na území kraje je Chrudimka. </a:t>
            </a:r>
          </a:p>
          <a:p>
            <a:pPr>
              <a:lnSpc>
                <a:spcPct val="90000"/>
              </a:lnSpc>
            </a:pPr>
            <a:r>
              <a:rPr lang="cs-CZ" dirty="0"/>
              <a:t>Část území na Svitavsku odvodňuje Svitava, přítok řeky Moravy (která na území kraje pramení) a potažmo Dunaje. Krajem prochází hlavní evropské rozvodí mezi Severním a Černým mořem. 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7" name="Obrázek 6" descr="Obsah obrázku obloha, exteriér, strom, voda&#10;&#10;Popis se vygeneroval automaticky.">
            <a:extLst>
              <a:ext uri="{FF2B5EF4-FFF2-40B4-BE49-F238E27FC236}">
                <a16:creationId xmlns:a16="http://schemas.microsoft.com/office/drawing/2014/main" xmlns="" id="{CDBD4804-F562-4B49-9C95-E5C83E479DA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19" r="13672" b="2"/>
          <a:stretch/>
        </p:blipFill>
        <p:spPr>
          <a:xfrm>
            <a:off x="1412683" y="1410208"/>
            <a:ext cx="3876801" cy="385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7109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C6A5F43-B090-47FC-863D-AF09DEF36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Pardubický kraj- průmysl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78E5AAA-F3B8-4627-985E-866CAD0CA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6256866" cy="3318936"/>
          </a:xfrm>
        </p:spPr>
        <p:txBody>
          <a:bodyPr>
            <a:normAutofit/>
          </a:bodyPr>
          <a:lstStyle/>
          <a:p>
            <a:r>
              <a:rPr lang="cs-CZ" dirty="0"/>
              <a:t>Strojírenství, dále pak průmysl textilní, oděvní, kožedělný, nejvyšší podíl na celostátní produkci má průmysl chemický. </a:t>
            </a:r>
          </a:p>
          <a:p>
            <a:r>
              <a:rPr lang="cs-CZ" dirty="0"/>
              <a:t>V Pardubicích se vyrábí trhavina SEMTEX</a:t>
            </a:r>
          </a:p>
          <a:p>
            <a:endParaRPr lang="cs-CZ" dirty="0"/>
          </a:p>
        </p:txBody>
      </p:sp>
      <p:pic>
        <p:nvPicPr>
          <p:cNvPr id="5" name="Obrázek 4" descr="Obsah obrázku stůl, dort, vsedě, kousek&#10;&#10;Popis byl vytvořen automaticky">
            <a:extLst>
              <a:ext uri="{FF2B5EF4-FFF2-40B4-BE49-F238E27FC236}">
                <a16:creationId xmlns:a16="http://schemas.microsoft.com/office/drawing/2014/main" xmlns="" id="{614DAAA0-3722-4CA5-B7F9-7473EC3A9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026" y="3127435"/>
            <a:ext cx="2739728" cy="200013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xmlns="" val="222967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ka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419</Words>
  <Application>Microsoft Office PowerPoint</Application>
  <PresentationFormat>Vlastní</PresentationFormat>
  <Paragraphs>51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Organika</vt:lpstr>
      <vt:lpstr>Pardubický kraj</vt:lpstr>
      <vt:lpstr>Pardubický kraj</vt:lpstr>
      <vt:lpstr>Pardubický kraj- úvod</vt:lpstr>
      <vt:lpstr>Vlajka, Poloha</vt:lpstr>
      <vt:lpstr>Popis vlajky</vt:lpstr>
      <vt:lpstr>Pardubický kraj- povrch</vt:lpstr>
      <vt:lpstr>Králický Sněžník </vt:lpstr>
      <vt:lpstr>Pardubický kraj- vodstvo</vt:lpstr>
      <vt:lpstr>Pardubický kraj- průmysl</vt:lpstr>
      <vt:lpstr>Pardubický kraj-zemědělství</vt:lpstr>
      <vt:lpstr>Pardubický kraj- doprava</vt:lpstr>
      <vt:lpstr>Pardubický kraj- cestovní ruch</vt:lpstr>
      <vt:lpstr>Pardubický kraj- památky</vt:lpstr>
      <vt:lpstr>Pardubický kraj- zajímavosti</vt:lpstr>
      <vt:lpstr>Pardubický kraj</vt:lpstr>
      <vt:lpstr>Snímek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Pardubický kraj</dc:title>
  <dc:creator>Emma Nopová</dc:creator>
  <cp:lastModifiedBy>HP_NEW06_HAVLAL</cp:lastModifiedBy>
  <cp:revision>4</cp:revision>
  <dcterms:created xsi:type="dcterms:W3CDTF">2020-03-03T16:23:20Z</dcterms:created>
  <dcterms:modified xsi:type="dcterms:W3CDTF">2020-03-27T15:26:01Z</dcterms:modified>
</cp:coreProperties>
</file>